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4" r:id="rId2"/>
    <p:sldId id="256" r:id="rId3"/>
    <p:sldId id="257" r:id="rId4"/>
    <p:sldId id="258" r:id="rId5"/>
    <p:sldId id="259" r:id="rId6"/>
    <p:sldId id="260" r:id="rId7"/>
    <p:sldId id="261" r:id="rId8"/>
    <p:sldId id="262" r:id="rId9"/>
    <p:sldId id="263" r:id="rId1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3BBF2BB-B4FC-43C5-8280-E61D49FFE95C}" type="datetimeFigureOut">
              <a:rPr lang="ar-IQ" smtClean="0"/>
              <a:t>26/03/1440</a:t>
            </a:fld>
            <a:endParaRPr lang="ar-IQ"/>
          </a:p>
        </p:txBody>
      </p:sp>
      <p:sp>
        <p:nvSpPr>
          <p:cNvPr id="17" name="Footer Placeholder 16"/>
          <p:cNvSpPr>
            <a:spLocks noGrp="1"/>
          </p:cNvSpPr>
          <p:nvPr>
            <p:ph type="ftr" sz="quarter" idx="11"/>
          </p:nvPr>
        </p:nvSpPr>
        <p:spPr/>
        <p:txBody>
          <a:bodyPr/>
          <a:lstStyle/>
          <a:p>
            <a:endParaRPr lang="ar-IQ"/>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EC0E1B4-4EA2-4C0A-9F39-C9ABE6039D29}" type="slidenum">
              <a:rPr lang="ar-IQ" smtClean="0"/>
              <a:t>‹#›</a:t>
            </a:fld>
            <a:endParaRPr lang="ar-IQ"/>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BBF2BB-B4FC-43C5-8280-E61D49FFE95C}"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EC0E1B4-4EA2-4C0A-9F39-C9ABE6039D29}"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EC0E1B4-4EA2-4C0A-9F39-C9ABE6039D29}" type="slidenum">
              <a:rPr lang="ar-IQ" smtClean="0"/>
              <a:t>‹#›</a:t>
            </a:fld>
            <a:endParaRPr lang="ar-IQ"/>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BBF2BB-B4FC-43C5-8280-E61D49FFE95C}"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3BBF2BB-B4FC-43C5-8280-E61D49FFE95C}" type="datetimeFigureOut">
              <a:rPr lang="ar-IQ" smtClean="0"/>
              <a:t>26/03/1440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4361688" y="1026372"/>
            <a:ext cx="457200" cy="441325"/>
          </a:xfrm>
        </p:spPr>
        <p:txBody>
          <a:bodyPr/>
          <a:lstStyle/>
          <a:p>
            <a:fld id="{2EC0E1B4-4EA2-4C0A-9F39-C9ABE6039D29}" type="slidenum">
              <a:rPr lang="ar-IQ" smtClean="0"/>
              <a:t>‹#›</a:t>
            </a:fld>
            <a:endParaRPr lang="ar-IQ"/>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IQ"/>
          </a:p>
        </p:txBody>
      </p:sp>
      <p:sp>
        <p:nvSpPr>
          <p:cNvPr id="4" name="Date Placeholder 3"/>
          <p:cNvSpPr>
            <a:spLocks noGrp="1"/>
          </p:cNvSpPr>
          <p:nvPr>
            <p:ph type="dt" sz="half" idx="10"/>
          </p:nvPr>
        </p:nvSpPr>
        <p:spPr/>
        <p:txBody>
          <a:bodyPr/>
          <a:lstStyle/>
          <a:p>
            <a:fld id="{F3BBF2BB-B4FC-43C5-8280-E61D49FFE95C}" type="datetimeFigureOut">
              <a:rPr lang="ar-IQ" smtClean="0"/>
              <a:t>26/03/1440</a:t>
            </a:fld>
            <a:endParaRPr lang="ar-IQ"/>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EC0E1B4-4EA2-4C0A-9F39-C9ABE6039D29}" type="slidenum">
              <a:rPr lang="ar-IQ" smtClean="0"/>
              <a:t>‹#›</a:t>
            </a:fld>
            <a:endParaRPr lang="ar-IQ"/>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3BBF2BB-B4FC-43C5-8280-E61D49FFE95C}" type="datetimeFigureOut">
              <a:rPr lang="ar-IQ" smtClean="0"/>
              <a:t>26/03/1440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EC0E1B4-4EA2-4C0A-9F39-C9ABE6039D29}" type="slidenum">
              <a:rPr lang="ar-IQ" smtClean="0"/>
              <a:t>‹#›</a:t>
            </a:fld>
            <a:endParaRPr lang="ar-IQ"/>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3BBF2BB-B4FC-43C5-8280-E61D49FFE95C}" type="datetimeFigureOut">
              <a:rPr lang="ar-IQ" smtClean="0"/>
              <a:t>26/03/1440</a:t>
            </a:fld>
            <a:endParaRPr lang="ar-IQ"/>
          </a:p>
        </p:txBody>
      </p:sp>
      <p:sp>
        <p:nvSpPr>
          <p:cNvPr id="8" name="Footer Placeholder 7"/>
          <p:cNvSpPr>
            <a:spLocks noGrp="1"/>
          </p:cNvSpPr>
          <p:nvPr>
            <p:ph type="ftr" sz="quarter" idx="11"/>
          </p:nvPr>
        </p:nvSpPr>
        <p:spPr>
          <a:xfrm>
            <a:off x="304800" y="6409944"/>
            <a:ext cx="3581400" cy="365760"/>
          </a:xfrm>
        </p:spPr>
        <p:txBody>
          <a:bodyPr/>
          <a:lstStyle/>
          <a:p>
            <a:endParaRPr lang="ar-IQ"/>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EC0E1B4-4EA2-4C0A-9F39-C9ABE6039D29}" type="slidenum">
              <a:rPr lang="ar-IQ" smtClean="0"/>
              <a:t>‹#›</a:t>
            </a:fld>
            <a:endParaRPr lang="ar-IQ"/>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BBF2BB-B4FC-43C5-8280-E61D49FFE95C}" type="datetimeFigureOut">
              <a:rPr lang="ar-IQ" smtClean="0"/>
              <a:t>26/03/1440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a:xfrm>
            <a:off x="4343400" y="1036020"/>
            <a:ext cx="457200" cy="441325"/>
          </a:xfrm>
        </p:spPr>
        <p:txBody>
          <a:bodyPr/>
          <a:lstStyle/>
          <a:p>
            <a:fld id="{2EC0E1B4-4EA2-4C0A-9F39-C9ABE6039D29}"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3BBF2BB-B4FC-43C5-8280-E61D49FFE95C}" type="datetimeFigureOut">
              <a:rPr lang="ar-IQ" smtClean="0"/>
              <a:t>26/03/1440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EC0E1B4-4EA2-4C0A-9F39-C9ABE6039D29}"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EC0E1B4-4EA2-4C0A-9F39-C9ABE6039D29}" type="slidenum">
              <a:rPr lang="ar-IQ" smtClean="0"/>
              <a:t>‹#›</a:t>
            </a:fld>
            <a:endParaRPr lang="ar-IQ"/>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3BBF2BB-B4FC-43C5-8280-E61D49FFE95C}" type="datetimeFigureOut">
              <a:rPr lang="ar-IQ" smtClean="0"/>
              <a:t>26/03/1440</a:t>
            </a:fld>
            <a:endParaRPr lang="ar-IQ"/>
          </a:p>
        </p:txBody>
      </p:sp>
      <p:sp>
        <p:nvSpPr>
          <p:cNvPr id="6" name="Footer Placeholder 5"/>
          <p:cNvSpPr>
            <a:spLocks noGrp="1"/>
          </p:cNvSpPr>
          <p:nvPr>
            <p:ph type="ftr" sz="quarter" idx="11"/>
          </p:nvPr>
        </p:nvSpPr>
        <p:spPr>
          <a:xfrm>
            <a:off x="301752" y="6410848"/>
            <a:ext cx="3383280" cy="365760"/>
          </a:xfrm>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EC0E1B4-4EA2-4C0A-9F39-C9ABE6039D29}" type="slidenum">
              <a:rPr lang="ar-IQ" smtClean="0"/>
              <a:t>‹#›</a:t>
            </a:fld>
            <a:endParaRPr lang="ar-IQ"/>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3BBF2BB-B4FC-43C5-8280-E61D49FFE95C}" type="datetimeFigureOut">
              <a:rPr lang="ar-IQ" smtClean="0"/>
              <a:t>26/03/1440</a:t>
            </a:fld>
            <a:endParaRPr lang="ar-IQ"/>
          </a:p>
        </p:txBody>
      </p:sp>
      <p:sp>
        <p:nvSpPr>
          <p:cNvPr id="6" name="Footer Placeholder 5"/>
          <p:cNvSpPr>
            <a:spLocks noGrp="1"/>
          </p:cNvSpPr>
          <p:nvPr>
            <p:ph type="ftr" sz="quarter" idx="11"/>
          </p:nvPr>
        </p:nvSpPr>
        <p:spPr>
          <a:xfrm>
            <a:off x="301752" y="6410848"/>
            <a:ext cx="3584448" cy="365760"/>
          </a:xfrm>
        </p:spPr>
        <p:txBody>
          <a:bodyPr/>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3BBF2BB-B4FC-43C5-8280-E61D49FFE95C}" type="datetimeFigureOut">
              <a:rPr lang="ar-IQ" smtClean="0"/>
              <a:t>26/03/1440</a:t>
            </a:fld>
            <a:endParaRPr lang="ar-IQ"/>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IQ"/>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EC0E1B4-4EA2-4C0A-9F39-C9ABE6039D29}" type="slidenum">
              <a:rPr lang="ar-IQ" smtClean="0"/>
              <a:t>‹#›</a:t>
            </a:fld>
            <a:endParaRPr lang="ar-IQ"/>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0"/>
            <a:ext cx="7924800" cy="1524000"/>
          </a:xfrm>
        </p:spPr>
        <p:txBody>
          <a:bodyPr>
            <a:normAutofit/>
          </a:bodyPr>
          <a:lstStyle/>
          <a:p>
            <a:r>
              <a:rPr lang="en-US" sz="3200"/>
              <a:t>Important medical fungi</a:t>
            </a:r>
            <a:r>
              <a:rPr lang="en-US" sz="3200" dirty="0" smtClean="0">
                <a:latin typeface="Berlin Sans FB" pitchFamily="34" charset="0"/>
              </a:rPr>
              <a:t/>
            </a:r>
            <a:br>
              <a:rPr lang="en-US" sz="3200" dirty="0" smtClean="0">
                <a:latin typeface="Berlin Sans FB" pitchFamily="34" charset="0"/>
              </a:rPr>
            </a:br>
            <a:r>
              <a:rPr lang="en-US" sz="3200" dirty="0" smtClean="0">
                <a:latin typeface="Berlin Sans FB" pitchFamily="34" charset="0"/>
              </a:rPr>
              <a:t>Lecture </a:t>
            </a:r>
            <a:r>
              <a:rPr lang="en-US" sz="3200" dirty="0" smtClean="0">
                <a:latin typeface="Berlin Sans FB" pitchFamily="34" charset="0"/>
              </a:rPr>
              <a:t>10</a:t>
            </a:r>
            <a:endParaRPr lang="ar-IQ" sz="3200" dirty="0">
              <a:latin typeface="Berlin Sans FB" pitchFamily="34" charset="0"/>
            </a:endParaRPr>
          </a:p>
        </p:txBody>
      </p:sp>
      <p:sp>
        <p:nvSpPr>
          <p:cNvPr id="3" name="Subtitle 2"/>
          <p:cNvSpPr>
            <a:spLocks noGrp="1"/>
          </p:cNvSpPr>
          <p:nvPr>
            <p:ph type="subTitle" idx="1"/>
          </p:nvPr>
        </p:nvSpPr>
        <p:spPr>
          <a:xfrm>
            <a:off x="1371600" y="4114800"/>
            <a:ext cx="6400800" cy="914400"/>
          </a:xfrm>
        </p:spPr>
        <p:txBody>
          <a:bodyPr>
            <a:normAutofit/>
          </a:bodyPr>
          <a:lstStyle/>
          <a:p>
            <a:pPr lvl="0" rtl="0"/>
            <a:r>
              <a:rPr lang="en-US" dirty="0">
                <a:solidFill>
                  <a:srgbClr val="000000"/>
                </a:solidFill>
                <a:latin typeface="Times New Roman"/>
                <a:ea typeface="Times New Roman"/>
              </a:rPr>
              <a:t>Prof. Dr. </a:t>
            </a:r>
            <a:r>
              <a:rPr lang="en-US" dirty="0" err="1">
                <a:solidFill>
                  <a:srgbClr val="000000"/>
                </a:solidFill>
                <a:latin typeface="Times New Roman"/>
                <a:ea typeface="Times New Roman"/>
              </a:rPr>
              <a:t>Munira</a:t>
            </a:r>
            <a:r>
              <a:rPr lang="en-US" dirty="0">
                <a:solidFill>
                  <a:srgbClr val="000000"/>
                </a:solidFill>
                <a:latin typeface="Times New Roman"/>
                <a:ea typeface="Times New Roman"/>
              </a:rPr>
              <a:t> Ch. </a:t>
            </a:r>
            <a:r>
              <a:rPr lang="en-US" dirty="0" err="1">
                <a:solidFill>
                  <a:srgbClr val="000000"/>
                </a:solidFill>
                <a:latin typeface="Times New Roman"/>
                <a:ea typeface="Times New Roman"/>
              </a:rPr>
              <a:t>Ismaeel</a:t>
            </a:r>
            <a:r>
              <a:rPr lang="en-US" dirty="0">
                <a:solidFill>
                  <a:srgbClr val="000000"/>
                </a:solidFill>
                <a:latin typeface="Times New Roman"/>
                <a:ea typeface="Times New Roman"/>
              </a:rPr>
              <a:t>  </a:t>
            </a:r>
            <a:endParaRPr lang="en-US" dirty="0" smtClean="0">
              <a:solidFill>
                <a:srgbClr val="000000"/>
              </a:solidFill>
              <a:latin typeface="Times New Roman"/>
              <a:ea typeface="Times New Roman"/>
            </a:endParaRPr>
          </a:p>
          <a:p>
            <a:pPr lvl="0" rtl="0"/>
            <a:r>
              <a:rPr lang="en-US" dirty="0" smtClean="0">
                <a:solidFill>
                  <a:srgbClr val="000000"/>
                </a:solidFill>
                <a:latin typeface="Times New Roman"/>
                <a:ea typeface="Times New Roman"/>
              </a:rPr>
              <a:t>Ass</a:t>
            </a:r>
            <a:r>
              <a:rPr lang="en-US" dirty="0">
                <a:solidFill>
                  <a:srgbClr val="000000"/>
                </a:solidFill>
                <a:latin typeface="Times New Roman"/>
                <a:ea typeface="Times New Roman"/>
              </a:rPr>
              <a:t>. Prof. Dr. </a:t>
            </a:r>
            <a:r>
              <a:rPr lang="en-US" dirty="0" err="1">
                <a:solidFill>
                  <a:srgbClr val="000000"/>
                </a:solidFill>
                <a:latin typeface="Times New Roman"/>
                <a:ea typeface="Times New Roman"/>
              </a:rPr>
              <a:t>Israa</a:t>
            </a:r>
            <a:r>
              <a:rPr lang="en-US" dirty="0">
                <a:solidFill>
                  <a:srgbClr val="000000"/>
                </a:solidFill>
                <a:latin typeface="Times New Roman"/>
                <a:ea typeface="Times New Roman"/>
              </a:rPr>
              <a:t> AJ Ibrahim</a:t>
            </a:r>
            <a:endParaRPr lang="ar-IQ" dirty="0">
              <a:solidFill>
                <a:prstClr val="black"/>
              </a:solidFill>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7315200" y="228600"/>
            <a:ext cx="1600200" cy="1511727"/>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04800" y="228600"/>
            <a:ext cx="1545752" cy="1518654"/>
          </a:xfrm>
          <a:prstGeom prst="rect">
            <a:avLst/>
          </a:prstGeom>
          <a:noFill/>
        </p:spPr>
      </p:pic>
    </p:spTree>
    <p:extLst>
      <p:ext uri="{BB962C8B-B14F-4D97-AF65-F5344CB8AC3E}">
        <p14:creationId xmlns:p14="http://schemas.microsoft.com/office/powerpoint/2010/main" val="3332022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722511"/>
          </a:xfrm>
        </p:spPr>
        <p:txBody>
          <a:bodyPr>
            <a:normAutofit/>
          </a:bodyPr>
          <a:lstStyle/>
          <a:p>
            <a:r>
              <a:rPr lang="en-US" sz="3200" dirty="0" smtClean="0"/>
              <a:t>Important medical fungi                          </a:t>
            </a:r>
            <a:r>
              <a:rPr lang="en-US" sz="2000" dirty="0" smtClean="0"/>
              <a:t>L.10</a:t>
            </a:r>
            <a:endParaRPr lang="ar-IQ"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47268"/>
            <a:ext cx="48768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5157192"/>
            <a:ext cx="8604448" cy="369332"/>
          </a:xfrm>
          <a:prstGeom prst="rect">
            <a:avLst/>
          </a:prstGeom>
        </p:spPr>
        <p:txBody>
          <a:bodyPr wrap="square">
            <a:spAutoFit/>
          </a:bodyPr>
          <a:lstStyle/>
          <a:p>
            <a:r>
              <a:rPr lang="en-US" b="1" dirty="0"/>
              <a:t>Prof. Dr. </a:t>
            </a:r>
            <a:r>
              <a:rPr lang="en-US" b="1" dirty="0" err="1"/>
              <a:t>Munira</a:t>
            </a:r>
            <a:r>
              <a:rPr lang="en-US" b="1" dirty="0"/>
              <a:t> Ch. </a:t>
            </a:r>
            <a:r>
              <a:rPr lang="en-US" b="1" dirty="0" err="1"/>
              <a:t>Ismaeel</a:t>
            </a:r>
            <a:r>
              <a:rPr lang="en-US" b="1" dirty="0"/>
              <a:t>  and Ass. Prof. Dr. </a:t>
            </a:r>
            <a:r>
              <a:rPr lang="en-US" b="1" dirty="0" err="1"/>
              <a:t>Israa</a:t>
            </a:r>
            <a:r>
              <a:rPr lang="en-US" b="1" dirty="0"/>
              <a:t> AJ Ibrahim</a:t>
            </a:r>
          </a:p>
        </p:txBody>
      </p:sp>
    </p:spTree>
    <p:extLst>
      <p:ext uri="{BB962C8B-B14F-4D97-AF65-F5344CB8AC3E}">
        <p14:creationId xmlns:p14="http://schemas.microsoft.com/office/powerpoint/2010/main" val="420672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Fungi as Parasites &amp; Pathogens</a:t>
            </a:r>
            <a:endParaRPr lang="ar-IQ" sz="3200" dirty="0"/>
          </a:p>
        </p:txBody>
      </p:sp>
      <p:sp>
        <p:nvSpPr>
          <p:cNvPr id="3" name="Content Placeholder 2"/>
          <p:cNvSpPr>
            <a:spLocks noGrp="1"/>
          </p:cNvSpPr>
          <p:nvPr>
            <p:ph sz="quarter" idx="1"/>
          </p:nvPr>
        </p:nvSpPr>
        <p:spPr/>
        <p:txBody>
          <a:bodyPr>
            <a:normAutofit fontScale="77500" lnSpcReduction="20000"/>
          </a:bodyPr>
          <a:lstStyle/>
          <a:p>
            <a:pPr algn="just" rtl="0"/>
            <a:r>
              <a:rPr lang="en-US" dirty="0" smtClean="0"/>
              <a:t>A limited number of fungi are pathogenic to humans. Mycoses (sing: mycosis) in humans may be cutaneous, or systemic.</a:t>
            </a:r>
          </a:p>
          <a:p>
            <a:pPr algn="just" rtl="0"/>
            <a:r>
              <a:rPr lang="en-US" dirty="0" smtClean="0"/>
              <a:t> spores generally enter the body by inhalation, but subsequently spread to other organ systems via the blood, causing serious, even fatal disease.</a:t>
            </a:r>
          </a:p>
          <a:p>
            <a:pPr algn="just" rtl="0"/>
            <a:r>
              <a:rPr lang="en-US" dirty="0" smtClean="0"/>
              <a:t>Thousands of fungi both yeasts and filamentous fungi are present in the environment. About 100 of them cause disease in man and animals.</a:t>
            </a:r>
          </a:p>
          <a:p>
            <a:pPr algn="just" rtl="0"/>
            <a:r>
              <a:rPr lang="en-US" dirty="0" smtClean="0"/>
              <a:t>Only very few species like </a:t>
            </a:r>
            <a:r>
              <a:rPr lang="en-US" dirty="0" err="1" smtClean="0"/>
              <a:t>dermatophytes</a:t>
            </a:r>
            <a:r>
              <a:rPr lang="en-US" dirty="0" smtClean="0"/>
              <a:t> and Candida are transmitted from man to man.</a:t>
            </a:r>
          </a:p>
          <a:p>
            <a:pPr algn="just" rtl="0"/>
            <a:r>
              <a:rPr lang="en-US" dirty="0" smtClean="0"/>
              <a:t>Epidemiology Normal habitat is the environment except      Candida </a:t>
            </a:r>
            <a:r>
              <a:rPr lang="en-US" dirty="0" err="1" smtClean="0"/>
              <a:t>albicans</a:t>
            </a:r>
            <a:r>
              <a:rPr lang="en-US" dirty="0" smtClean="0"/>
              <a:t> is part of normal human flora. Most </a:t>
            </a:r>
            <a:r>
              <a:rPr lang="en-US" dirty="0" err="1" smtClean="0"/>
              <a:t>mycotic</a:t>
            </a:r>
            <a:r>
              <a:rPr lang="en-US" dirty="0" smtClean="0"/>
              <a:t> agents are soil saprophytes. </a:t>
            </a:r>
            <a:r>
              <a:rPr lang="en-US" dirty="0" err="1" smtClean="0"/>
              <a:t>Mycotic</a:t>
            </a:r>
            <a:r>
              <a:rPr lang="en-US" dirty="0" smtClean="0"/>
              <a:t> diseases are not contagious except in few cases as in </a:t>
            </a:r>
            <a:r>
              <a:rPr lang="en-US" dirty="0" err="1" smtClean="0"/>
              <a:t>superfacial</a:t>
            </a:r>
            <a:r>
              <a:rPr lang="en-US" dirty="0" smtClean="0"/>
              <a:t> mycoses. Establishment of infection depends on inoculum size , resistance of the host rather than virulence of fungus.</a:t>
            </a:r>
          </a:p>
          <a:p>
            <a:pPr algn="just" rtl="0"/>
            <a:endParaRPr lang="ar-IQ" dirty="0"/>
          </a:p>
        </p:txBody>
      </p:sp>
    </p:spTree>
    <p:extLst>
      <p:ext uri="{BB962C8B-B14F-4D97-AF65-F5344CB8AC3E}">
        <p14:creationId xmlns:p14="http://schemas.microsoft.com/office/powerpoint/2010/main" val="320552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Mycotic</a:t>
            </a:r>
            <a:r>
              <a:rPr lang="en-US" dirty="0" smtClean="0"/>
              <a:t> Diseases</a:t>
            </a:r>
            <a:endParaRPr lang="ar-IQ" dirty="0"/>
          </a:p>
        </p:txBody>
      </p:sp>
      <p:sp>
        <p:nvSpPr>
          <p:cNvPr id="3" name="Content Placeholder 2"/>
          <p:cNvSpPr>
            <a:spLocks noGrp="1"/>
          </p:cNvSpPr>
          <p:nvPr>
            <p:ph sz="quarter" idx="1"/>
          </p:nvPr>
        </p:nvSpPr>
        <p:spPr/>
        <p:txBody>
          <a:bodyPr/>
          <a:lstStyle/>
          <a:p>
            <a:pPr algn="l" rtl="0"/>
            <a:r>
              <a:rPr lang="en-US" dirty="0"/>
              <a:t>-	Generally the fungal infections are classified into:</a:t>
            </a:r>
          </a:p>
          <a:p>
            <a:pPr marL="0" indent="0" algn="l" rtl="0">
              <a:buNone/>
            </a:pPr>
            <a:r>
              <a:rPr lang="en-US" dirty="0" smtClean="0"/>
              <a:t>a-superficial </a:t>
            </a:r>
            <a:r>
              <a:rPr lang="en-US" dirty="0"/>
              <a:t>mycoses</a:t>
            </a:r>
          </a:p>
          <a:p>
            <a:pPr marL="0" indent="0" algn="l" rtl="0">
              <a:buNone/>
            </a:pPr>
            <a:r>
              <a:rPr lang="en-US" dirty="0" smtClean="0"/>
              <a:t>b-cutaneous </a:t>
            </a:r>
            <a:r>
              <a:rPr lang="en-US" dirty="0"/>
              <a:t>mycoses</a:t>
            </a:r>
          </a:p>
          <a:p>
            <a:pPr marL="0" indent="0" algn="l" rtl="0">
              <a:buNone/>
            </a:pPr>
            <a:r>
              <a:rPr lang="en-US" dirty="0" smtClean="0"/>
              <a:t>c-Subcutaneous </a:t>
            </a:r>
            <a:r>
              <a:rPr lang="en-US" dirty="0"/>
              <a:t>mycoses </a:t>
            </a:r>
          </a:p>
          <a:p>
            <a:pPr marL="0" indent="0" algn="l" rtl="0">
              <a:buNone/>
            </a:pPr>
            <a:r>
              <a:rPr lang="en-US" dirty="0" smtClean="0"/>
              <a:t>d-systemic </a:t>
            </a:r>
            <a:r>
              <a:rPr lang="en-US" dirty="0"/>
              <a:t>mycoses</a:t>
            </a:r>
          </a:p>
          <a:p>
            <a:pPr algn="l" rtl="0"/>
            <a:endParaRPr lang="ar-IQ" dirty="0"/>
          </a:p>
        </p:txBody>
      </p:sp>
    </p:spTree>
    <p:extLst>
      <p:ext uri="{BB962C8B-B14F-4D97-AF65-F5344CB8AC3E}">
        <p14:creationId xmlns:p14="http://schemas.microsoft.com/office/powerpoint/2010/main" val="257504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a:bodyPr>
          <a:lstStyle/>
          <a:p>
            <a:r>
              <a:rPr lang="en-US" dirty="0" smtClean="0"/>
              <a:t>Superficial </a:t>
            </a:r>
            <a:r>
              <a:rPr lang="en-US" dirty="0"/>
              <a:t>mycoses</a:t>
            </a:r>
            <a:endParaRPr lang="ar-IQ" dirty="0"/>
          </a:p>
        </p:txBody>
      </p:sp>
      <p:sp>
        <p:nvSpPr>
          <p:cNvPr id="3" name="Content Placeholder 2"/>
          <p:cNvSpPr>
            <a:spLocks noGrp="1"/>
          </p:cNvSpPr>
          <p:nvPr>
            <p:ph sz="quarter" idx="1"/>
          </p:nvPr>
        </p:nvSpPr>
        <p:spPr/>
        <p:txBody>
          <a:bodyPr>
            <a:normAutofit/>
          </a:bodyPr>
          <a:lstStyle/>
          <a:p>
            <a:pPr algn="just" rtl="0"/>
            <a:r>
              <a:rPr lang="en-US" dirty="0"/>
              <a:t>most often used Superficial - Confined to the outer most layers of the skin and hair. No host cellular or inflammatory </a:t>
            </a:r>
            <a:r>
              <a:rPr lang="en-US" dirty="0" smtClean="0"/>
              <a:t>response.</a:t>
            </a:r>
          </a:p>
          <a:p>
            <a:pPr algn="just" rtl="0"/>
            <a:r>
              <a:rPr lang="en-US" dirty="0" smtClean="0"/>
              <a:t>Cutaneous </a:t>
            </a:r>
            <a:r>
              <a:rPr lang="en-US" dirty="0"/>
              <a:t>- in the keratin of the skin, nails, and hair</a:t>
            </a:r>
            <a:r>
              <a:rPr lang="en-US" dirty="0" smtClean="0"/>
              <a:t>.</a:t>
            </a:r>
          </a:p>
          <a:p>
            <a:pPr algn="just" rtl="0"/>
            <a:r>
              <a:rPr lang="en-US" dirty="0" smtClean="0"/>
              <a:t> </a:t>
            </a:r>
            <a:r>
              <a:rPr lang="en-US" dirty="0"/>
              <a:t>These organisms prefer non-living </a:t>
            </a:r>
            <a:r>
              <a:rPr lang="en-US" dirty="0" err="1"/>
              <a:t>cornified</a:t>
            </a:r>
            <a:r>
              <a:rPr lang="en-US" dirty="0"/>
              <a:t> layers. The disease is called a </a:t>
            </a:r>
            <a:r>
              <a:rPr lang="en-US" dirty="0" err="1"/>
              <a:t>dermatophytosis</a:t>
            </a:r>
            <a:r>
              <a:rPr lang="en-US" dirty="0"/>
              <a:t> or </a:t>
            </a:r>
            <a:r>
              <a:rPr lang="en-US" dirty="0" err="1"/>
              <a:t>dermatomycosis</a:t>
            </a:r>
            <a:r>
              <a:rPr lang="en-US" dirty="0" smtClean="0"/>
              <a:t>.</a:t>
            </a:r>
          </a:p>
          <a:p>
            <a:pPr algn="just" rtl="0"/>
            <a:r>
              <a:rPr lang="en-US" dirty="0" smtClean="0"/>
              <a:t> </a:t>
            </a:r>
            <a:r>
              <a:rPr lang="en-US" dirty="0"/>
              <a:t>Host response is patchy scaling or eczema eruptions</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04664"/>
            <a:ext cx="2616200"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28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86808" cy="1143000"/>
          </a:xfrm>
        </p:spPr>
        <p:txBody>
          <a:bodyPr>
            <a:normAutofit/>
          </a:bodyPr>
          <a:lstStyle/>
          <a:p>
            <a:r>
              <a:rPr lang="en-US" dirty="0"/>
              <a:t>	Cutaneous mycoses </a:t>
            </a:r>
            <a:endParaRPr lang="ar-IQ" dirty="0"/>
          </a:p>
        </p:txBody>
      </p:sp>
      <p:sp>
        <p:nvSpPr>
          <p:cNvPr id="3" name="Content Placeholder 2"/>
          <p:cNvSpPr>
            <a:spLocks noGrp="1"/>
          </p:cNvSpPr>
          <p:nvPr>
            <p:ph sz="quarter" idx="1"/>
          </p:nvPr>
        </p:nvSpPr>
        <p:spPr>
          <a:xfrm>
            <a:off x="457200" y="1576462"/>
            <a:ext cx="6131024" cy="4549701"/>
          </a:xfrm>
        </p:spPr>
        <p:txBody>
          <a:bodyPr>
            <a:normAutofit lnSpcReduction="10000"/>
          </a:bodyPr>
          <a:lstStyle/>
          <a:p>
            <a:pPr algn="just" rtl="0"/>
            <a:r>
              <a:rPr lang="en-US" dirty="0"/>
              <a:t>Cutaneous mycoses are the most common fungal infections found in humans, and are caused by fungi known as </a:t>
            </a:r>
            <a:r>
              <a:rPr lang="en-US" dirty="0" err="1"/>
              <a:t>dermatophytes</a:t>
            </a:r>
            <a:r>
              <a:rPr lang="en-US" dirty="0"/>
              <a:t>, which are able to </a:t>
            </a:r>
            <a:r>
              <a:rPr lang="en-US" dirty="0" err="1"/>
              <a:t>utilise</a:t>
            </a:r>
            <a:r>
              <a:rPr lang="en-US" dirty="0"/>
              <a:t> the keratin of skin, hair or nails by secreting the enzyme </a:t>
            </a:r>
            <a:r>
              <a:rPr lang="en-US" dirty="0" err="1"/>
              <a:t>keratinase</a:t>
            </a:r>
            <a:r>
              <a:rPr lang="en-US" dirty="0"/>
              <a:t>. Popular names for such infections include ringworm and athletes’ foot. They are highly contagious, but not usually serious conditions. </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060848"/>
            <a:ext cx="1884363" cy="248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60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86808" cy="1143000"/>
          </a:xfrm>
        </p:spPr>
        <p:txBody>
          <a:bodyPr>
            <a:normAutofit/>
          </a:bodyPr>
          <a:lstStyle/>
          <a:p>
            <a:r>
              <a:rPr lang="en-US" dirty="0"/>
              <a:t>	Subcutaneous mycoses </a:t>
            </a:r>
            <a:endParaRPr lang="ar-IQ" dirty="0"/>
          </a:p>
        </p:txBody>
      </p:sp>
      <p:sp>
        <p:nvSpPr>
          <p:cNvPr id="3" name="Content Placeholder 2"/>
          <p:cNvSpPr>
            <a:spLocks noGrp="1"/>
          </p:cNvSpPr>
          <p:nvPr>
            <p:ph sz="quarter" idx="1"/>
          </p:nvPr>
        </p:nvSpPr>
        <p:spPr>
          <a:xfrm>
            <a:off x="457200" y="1600200"/>
            <a:ext cx="4114800" cy="4525963"/>
          </a:xfrm>
        </p:spPr>
        <p:txBody>
          <a:bodyPr>
            <a:normAutofit fontScale="92500"/>
          </a:bodyPr>
          <a:lstStyle/>
          <a:p>
            <a:pPr algn="just" rtl="0"/>
            <a:r>
              <a:rPr lang="en-US" dirty="0" smtClean="0"/>
              <a:t>Subcutaneous </a:t>
            </a:r>
            <a:r>
              <a:rPr lang="en-US" dirty="0"/>
              <a:t>- Involve the deeper layers of skin and often muscle tissue. Man is an accidental host following inoculation of fungal spores via some form of trauma. This type of infection is often identified by the presence of a characteristic tissue reaction or granule</a:t>
            </a:r>
            <a:r>
              <a:rPr lang="en-US" dirty="0" smtClean="0"/>
              <a:t>. </a:t>
            </a: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682" y="2204864"/>
            <a:ext cx="3422662" cy="232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88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Systemic disease</a:t>
            </a:r>
            <a:endParaRPr lang="ar-IQ" dirty="0"/>
          </a:p>
        </p:txBody>
      </p:sp>
      <p:sp>
        <p:nvSpPr>
          <p:cNvPr id="3" name="Content Placeholder 2"/>
          <p:cNvSpPr>
            <a:spLocks noGrp="1"/>
          </p:cNvSpPr>
          <p:nvPr>
            <p:ph sz="quarter" idx="1"/>
          </p:nvPr>
        </p:nvSpPr>
        <p:spPr>
          <a:xfrm>
            <a:off x="457200" y="1600200"/>
            <a:ext cx="4258816" cy="4525963"/>
          </a:xfrm>
        </p:spPr>
        <p:txBody>
          <a:bodyPr>
            <a:normAutofit fontScale="77500" lnSpcReduction="20000"/>
          </a:bodyPr>
          <a:lstStyle/>
          <a:p>
            <a:pPr algn="just" rtl="0"/>
            <a:r>
              <a:rPr lang="en-US" dirty="0"/>
              <a:t>Those caused by truly pathogenic fungi with the ability to cause disease in the normal human host when the inoculum is of sufficient size (</a:t>
            </a:r>
            <a:r>
              <a:rPr lang="en-US" dirty="0" err="1"/>
              <a:t>Histoplasma</a:t>
            </a:r>
            <a:r>
              <a:rPr lang="en-US" dirty="0"/>
              <a:t> </a:t>
            </a:r>
            <a:r>
              <a:rPr lang="en-US" dirty="0" err="1"/>
              <a:t>capsulatum</a:t>
            </a:r>
            <a:r>
              <a:rPr lang="en-US" dirty="0"/>
              <a:t>, </a:t>
            </a:r>
            <a:r>
              <a:rPr lang="en-US" dirty="0" err="1"/>
              <a:t>Blastomyces</a:t>
            </a:r>
            <a:r>
              <a:rPr lang="en-US" dirty="0"/>
              <a:t> </a:t>
            </a:r>
            <a:r>
              <a:rPr lang="en-US" dirty="0" err="1"/>
              <a:t>dermatitidis</a:t>
            </a:r>
            <a:r>
              <a:rPr lang="en-US" dirty="0"/>
              <a:t>, </a:t>
            </a:r>
            <a:r>
              <a:rPr lang="en-US" dirty="0" err="1"/>
              <a:t>Coccidioides</a:t>
            </a:r>
            <a:r>
              <a:rPr lang="en-US" dirty="0"/>
              <a:t> </a:t>
            </a:r>
            <a:r>
              <a:rPr lang="en-US" dirty="0" err="1"/>
              <a:t>immitis</a:t>
            </a:r>
            <a:r>
              <a:rPr lang="en-US" dirty="0"/>
              <a:t>, </a:t>
            </a:r>
            <a:r>
              <a:rPr lang="en-US" dirty="0" err="1"/>
              <a:t>Paracoccidioides</a:t>
            </a:r>
            <a:r>
              <a:rPr lang="en-US" dirty="0"/>
              <a:t> </a:t>
            </a:r>
            <a:r>
              <a:rPr lang="en-US" dirty="0" err="1"/>
              <a:t>braziliensis</a:t>
            </a:r>
            <a:r>
              <a:rPr lang="en-US" dirty="0"/>
              <a:t>).</a:t>
            </a:r>
          </a:p>
          <a:p>
            <a:pPr algn="just" rtl="0"/>
            <a:r>
              <a:rPr lang="en-US" dirty="0"/>
              <a:t>-Those caused by opportunistic fungi, low virulence organisms, which require the patient's defenses to be lowered before the infection is established (</a:t>
            </a:r>
            <a:r>
              <a:rPr lang="en-US" dirty="0" err="1"/>
              <a:t>Aspergillus</a:t>
            </a:r>
            <a:r>
              <a:rPr lang="en-US" dirty="0"/>
              <a:t> spp. Candida </a:t>
            </a:r>
            <a:r>
              <a:rPr lang="en-US" dirty="0" err="1"/>
              <a:t>albicans</a:t>
            </a:r>
            <a:r>
              <a:rPr lang="en-US" dirty="0"/>
              <a:t>, Cryptococcus </a:t>
            </a:r>
            <a:r>
              <a:rPr lang="en-US" dirty="0" err="1"/>
              <a:t>neoformans</a:t>
            </a:r>
            <a:r>
              <a:rPr lang="en-US" dirty="0"/>
              <a:t>).</a:t>
            </a:r>
          </a:p>
          <a:p>
            <a:pPr algn="l" rtl="0"/>
            <a:endParaRPr lang="en-US" dirty="0"/>
          </a:p>
          <a:p>
            <a:pPr algn="l" rtl="0"/>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352" y="1922462"/>
            <a:ext cx="3310311" cy="22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549582" y="4637151"/>
            <a:ext cx="2646878" cy="369332"/>
          </a:xfrm>
          <a:prstGeom prst="rect">
            <a:avLst/>
          </a:prstGeom>
        </p:spPr>
        <p:txBody>
          <a:bodyPr wrap="none">
            <a:spAutoFit/>
          </a:bodyPr>
          <a:lstStyle/>
          <a:p>
            <a:r>
              <a:rPr lang="en-US" dirty="0"/>
              <a:t>Pulmonary </a:t>
            </a:r>
            <a:r>
              <a:rPr lang="en-US" dirty="0" err="1"/>
              <a:t>Cryptococcosis</a:t>
            </a:r>
            <a:endParaRPr lang="ar-IQ" dirty="0"/>
          </a:p>
        </p:txBody>
      </p:sp>
    </p:spTree>
    <p:extLst>
      <p:ext uri="{BB962C8B-B14F-4D97-AF65-F5344CB8AC3E}">
        <p14:creationId xmlns:p14="http://schemas.microsoft.com/office/powerpoint/2010/main" val="233898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Mycotoxins</a:t>
            </a:r>
            <a:endParaRPr lang="ar-IQ" dirty="0"/>
          </a:p>
        </p:txBody>
      </p:sp>
      <p:sp>
        <p:nvSpPr>
          <p:cNvPr id="3" name="Content Placeholder 2"/>
          <p:cNvSpPr>
            <a:spLocks noGrp="1"/>
          </p:cNvSpPr>
          <p:nvPr>
            <p:ph sz="quarter" idx="1"/>
          </p:nvPr>
        </p:nvSpPr>
        <p:spPr/>
        <p:txBody>
          <a:bodyPr>
            <a:normAutofit fontScale="85000" lnSpcReduction="10000"/>
          </a:bodyPr>
          <a:lstStyle/>
          <a:p>
            <a:pPr algn="l" rtl="0"/>
            <a:r>
              <a:rPr lang="en-US" dirty="0" err="1"/>
              <a:t>Mycotoxins</a:t>
            </a:r>
            <a:r>
              <a:rPr lang="en-US" dirty="0"/>
              <a:t>; Many fungi produce natural </a:t>
            </a:r>
            <a:r>
              <a:rPr lang="en-US" dirty="0" err="1"/>
              <a:t>mycotoxins</a:t>
            </a:r>
            <a:r>
              <a:rPr lang="en-US" dirty="0"/>
              <a:t>; these are secondary metabolites, which, if consumed by humans, can cause food poisoning that can sometimes be fatal.</a:t>
            </a:r>
          </a:p>
          <a:p>
            <a:pPr algn="l" rtl="0"/>
            <a:r>
              <a:rPr lang="en-US" dirty="0"/>
              <a:t>Certain species of mushrooms (‘toadstools’) including the genus Amanita contain substances that are highly poisonous to humans. Other examples of </a:t>
            </a:r>
            <a:r>
              <a:rPr lang="en-US" dirty="0" err="1"/>
              <a:t>mycotoxin</a:t>
            </a:r>
            <a:r>
              <a:rPr lang="en-US" dirty="0"/>
              <a:t> illnesses include </a:t>
            </a:r>
            <a:r>
              <a:rPr lang="en-US" dirty="0" err="1"/>
              <a:t>ergotism</a:t>
            </a:r>
            <a:r>
              <a:rPr lang="en-US" dirty="0"/>
              <a:t> and </a:t>
            </a:r>
            <a:r>
              <a:rPr lang="en-US" dirty="0" err="1"/>
              <a:t>aflatoxin</a:t>
            </a:r>
            <a:r>
              <a:rPr lang="en-US" dirty="0"/>
              <a:t> poisoning.</a:t>
            </a:r>
          </a:p>
          <a:p>
            <a:pPr marL="0" indent="0" algn="l" rtl="0">
              <a:buNone/>
            </a:pPr>
            <a:endParaRPr lang="en-US" dirty="0"/>
          </a:p>
          <a:p>
            <a:pPr algn="l" rtl="0"/>
            <a:r>
              <a:rPr lang="en-US" dirty="0" err="1"/>
              <a:t>Aflatoxins</a:t>
            </a:r>
            <a:r>
              <a:rPr lang="en-US" dirty="0"/>
              <a:t> are carcinogenic toxins produced by </a:t>
            </a:r>
            <a:r>
              <a:rPr lang="en-US" dirty="0" err="1"/>
              <a:t>Aspergillus</a:t>
            </a:r>
            <a:r>
              <a:rPr lang="en-US" dirty="0"/>
              <a:t> </a:t>
            </a:r>
            <a:r>
              <a:rPr lang="en-US" dirty="0" err="1"/>
              <a:t>flavus</a:t>
            </a:r>
            <a:r>
              <a:rPr lang="en-US" dirty="0"/>
              <a:t> that grows on stored peanuts. In the early 1960s, the turkey industry in the UK was almost crippled by ‘Turkey X disease’, caused by the consumption</a:t>
            </a:r>
          </a:p>
          <a:p>
            <a:pPr algn="l" rtl="0"/>
            <a:r>
              <a:rPr lang="en-US" dirty="0"/>
              <a:t>of feed contaminated by A. </a:t>
            </a:r>
            <a:r>
              <a:rPr lang="en-US" dirty="0" err="1"/>
              <a:t>flavus</a:t>
            </a:r>
            <a:r>
              <a:rPr lang="en-US" dirty="0"/>
              <a:t>.</a:t>
            </a:r>
          </a:p>
          <a:p>
            <a:pPr algn="l" rtl="0"/>
            <a:endParaRPr lang="ar-IQ" dirty="0"/>
          </a:p>
        </p:txBody>
      </p:sp>
    </p:spTree>
    <p:extLst>
      <p:ext uri="{BB962C8B-B14F-4D97-AF65-F5344CB8AC3E}">
        <p14:creationId xmlns:p14="http://schemas.microsoft.com/office/powerpoint/2010/main" val="37142436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41</TotalTime>
  <Words>554</Words>
  <Application>Microsoft Office PowerPoint</Application>
  <PresentationFormat>On-screen Show (4:3)</PresentationFormat>
  <Paragraphs>36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Civic</vt:lpstr>
      <vt:lpstr>Important medical fungi Lecture 10</vt:lpstr>
      <vt:lpstr>Important medical fungi                          L.10</vt:lpstr>
      <vt:lpstr>Fungi as Parasites &amp; Pathogens</vt:lpstr>
      <vt:lpstr>Mycotic Diseases</vt:lpstr>
      <vt:lpstr>Superficial mycoses</vt:lpstr>
      <vt:lpstr> Cutaneous mycoses </vt:lpstr>
      <vt:lpstr> Subcutaneous mycoses </vt:lpstr>
      <vt:lpstr> Systemic disease</vt:lpstr>
      <vt:lpstr>Mycotoxins</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medical fungi                          L.10</dc:title>
  <dc:creator>DR.Ahmed Saker 2o1O</dc:creator>
  <cp:lastModifiedBy>Nada</cp:lastModifiedBy>
  <cp:revision>7</cp:revision>
  <dcterms:created xsi:type="dcterms:W3CDTF">2018-04-25T19:06:02Z</dcterms:created>
  <dcterms:modified xsi:type="dcterms:W3CDTF">2018-12-04T16:08:04Z</dcterms:modified>
</cp:coreProperties>
</file>